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2458" y="38"/>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188700" y="665125"/>
            <a:ext cx="5190000" cy="771300"/>
            <a:chOff x="188700" y="665125"/>
            <a:chExt cx="5190000"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Predicts user churn project .  Tree based models</a:t>
              </a:r>
            </a:p>
          </p:txBody>
        </p:sp>
        <p:sp>
          <p:nvSpPr>
            <p:cNvPr id="470" name="Google Shape;470;p22"/>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a:latin typeface="Roboto"/>
                  <a:ea typeface="Roboto"/>
                  <a:cs typeface="Roboto"/>
                  <a:sym typeface="Roboto"/>
                </a:rPr>
                <a:t>Executive summary report</a:t>
              </a:r>
            </a:p>
          </p:txBody>
        </p:sp>
      </p:grpSp>
      <p:sp>
        <p:nvSpPr>
          <p:cNvPr id="5" name="Google Shape;420;p17">
            <a:extLst>
              <a:ext uri="{FF2B5EF4-FFF2-40B4-BE49-F238E27FC236}">
                <a16:creationId xmlns:a16="http://schemas.microsoft.com/office/drawing/2014/main" id="{99378043-59EA-431F-806E-D815FB15494A}"/>
              </a:ext>
            </a:extLst>
          </p:cNvPr>
          <p:cNvSpPr txBox="1"/>
          <p:nvPr/>
        </p:nvSpPr>
        <p:spPr>
          <a:xfrm>
            <a:off x="188700" y="1970028"/>
            <a:ext cx="7408425" cy="1155309"/>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Waze data Team was asked to analyze and interpret data, generate valuable insights, and help leadership make informed business decisions. The project is dedicated to help prevent user churn on the Waze app. Churn quantifies the number of users who have uninstalled the Waze app or stopped using the app. At this stage of the project data Team create alternative models (tree-based models)</a:t>
            </a:r>
          </a:p>
        </p:txBody>
      </p:sp>
      <p:sp>
        <p:nvSpPr>
          <p:cNvPr id="10" name="Google Shape;420;p17">
            <a:extLst>
              <a:ext uri="{FF2B5EF4-FFF2-40B4-BE49-F238E27FC236}">
                <a16:creationId xmlns:a16="http://schemas.microsoft.com/office/drawing/2014/main" id="{EC8350E8-41C2-48D5-8D45-12EA0DF264DA}"/>
              </a:ext>
            </a:extLst>
          </p:cNvPr>
          <p:cNvSpPr txBox="1"/>
          <p:nvPr/>
        </p:nvSpPr>
        <p:spPr>
          <a:xfrm>
            <a:off x="160028" y="3452434"/>
            <a:ext cx="7612372" cy="1155309"/>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Waze data Team conduct EDA and features engineering. Data was used for building  Random Forest model and </a:t>
            </a:r>
            <a:r>
              <a:rPr lang="en-US" sz="1375" dirty="0" err="1">
                <a:latin typeface="Google Sans SemiBold"/>
                <a:ea typeface="Google Sans SemiBold"/>
                <a:cs typeface="Google Sans SemiBold"/>
                <a:sym typeface="Google Sans SemiBold"/>
              </a:rPr>
              <a:t>XGBoost</a:t>
            </a:r>
            <a:r>
              <a:rPr lang="en-US" sz="1375" dirty="0">
                <a:latin typeface="Google Sans SemiBold"/>
                <a:ea typeface="Google Sans SemiBold"/>
                <a:cs typeface="Google Sans SemiBold"/>
                <a:sym typeface="Google Sans SemiBold"/>
              </a:rPr>
              <a:t> model, both tree-based algorithms.</a:t>
            </a:r>
          </a:p>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Performance of both models are not sufficient with </a:t>
            </a:r>
            <a:r>
              <a:rPr lang="en-US" sz="1375" dirty="0" err="1">
                <a:latin typeface="Google Sans SemiBold"/>
                <a:ea typeface="Google Sans SemiBold"/>
                <a:cs typeface="Google Sans SemiBold"/>
                <a:sym typeface="Google Sans SemiBold"/>
              </a:rPr>
              <a:t>XGBoost</a:t>
            </a:r>
            <a:r>
              <a:rPr lang="en-US" sz="1375" dirty="0">
                <a:latin typeface="Google Sans SemiBold"/>
                <a:ea typeface="Google Sans SemiBold"/>
                <a:cs typeface="Google Sans SemiBold"/>
                <a:sym typeface="Google Sans SemiBold"/>
              </a:rPr>
              <a:t> performs slightly better.</a:t>
            </a:r>
          </a:p>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After EDA lot of questions regarding data quality and reliability were raised. For example value equal more than 600km distance per hour, or more than 100% value for percentage features</a:t>
            </a:r>
          </a:p>
        </p:txBody>
      </p:sp>
      <p:sp>
        <p:nvSpPr>
          <p:cNvPr id="11" name="Google Shape;420;p17">
            <a:extLst>
              <a:ext uri="{FF2B5EF4-FFF2-40B4-BE49-F238E27FC236}">
                <a16:creationId xmlns:a16="http://schemas.microsoft.com/office/drawing/2014/main" id="{40B3F075-DA61-49D2-A88F-08917E1887CF}"/>
              </a:ext>
            </a:extLst>
          </p:cNvPr>
          <p:cNvSpPr txBox="1"/>
          <p:nvPr/>
        </p:nvSpPr>
        <p:spPr>
          <a:xfrm>
            <a:off x="181988" y="5162244"/>
            <a:ext cx="3313566" cy="2721547"/>
          </a:xfrm>
          <a:prstGeom prst="rect">
            <a:avLst/>
          </a:prstGeom>
          <a:noFill/>
          <a:ln>
            <a:noFill/>
          </a:ln>
        </p:spPr>
        <p:txBody>
          <a:bodyPr spcFirstLastPara="1" wrap="square" lIns="91425" tIns="91425" rIns="91425" bIns="91425" anchor="t" anchorCtr="0">
            <a:noAutofit/>
          </a:bodyPr>
          <a:lstStyle/>
          <a:p>
            <a:pPr marL="285750" lvl="0" indent="-285750" algn="l" rtl="0">
              <a:lnSpc>
                <a:spcPct val="85000"/>
              </a:lnSpc>
              <a:spcBef>
                <a:spcPts val="0"/>
              </a:spcBef>
              <a:spcAft>
                <a:spcPts val="0"/>
              </a:spcAft>
              <a:buSzPts val="852"/>
              <a:buFont typeface="Arial" panose="020B0604020202020204" pitchFamily="34" charset="0"/>
              <a:buChar char="•"/>
            </a:pPr>
            <a:r>
              <a:rPr lang="en-US" sz="1375" dirty="0">
                <a:latin typeface="Google Sans SemiBold"/>
                <a:ea typeface="Google Sans SemiBold"/>
                <a:cs typeface="Google Sans SemiBold"/>
                <a:sym typeface="Google Sans SemiBold"/>
              </a:rPr>
              <a:t>The recall score is just 22% for the train data and 18.5% for the test data.</a:t>
            </a:r>
          </a:p>
          <a:p>
            <a:pPr marL="285750" lvl="0" indent="-285750" algn="l" rtl="0">
              <a:lnSpc>
                <a:spcPct val="85000"/>
              </a:lnSpc>
              <a:spcBef>
                <a:spcPts val="0"/>
              </a:spcBef>
              <a:spcAft>
                <a:spcPts val="0"/>
              </a:spcAft>
              <a:buSzPts val="852"/>
              <a:buFont typeface="Arial" panose="020B0604020202020204" pitchFamily="34" charset="0"/>
              <a:buChar char="•"/>
            </a:pPr>
            <a:r>
              <a:rPr lang="en-US" sz="1375" dirty="0">
                <a:latin typeface="Google Sans SemiBold"/>
                <a:ea typeface="Google Sans SemiBold"/>
                <a:cs typeface="Google Sans SemiBold"/>
                <a:sym typeface="Google Sans SemiBold"/>
              </a:rPr>
              <a:t>The accuracy less than dummy model (we have imbalanced class with 82.26% major class, so if we create dummy model, which will always predict major class, we will have accuracy 82.26%). Our model have 80.4% accuracy</a:t>
            </a:r>
          </a:p>
          <a:p>
            <a:pPr marL="285750" lvl="0" indent="-285750" algn="l" rtl="0">
              <a:lnSpc>
                <a:spcPct val="85000"/>
              </a:lnSpc>
              <a:spcBef>
                <a:spcPts val="0"/>
              </a:spcBef>
              <a:spcAft>
                <a:spcPts val="0"/>
              </a:spcAft>
              <a:buSzPts val="852"/>
              <a:buFont typeface="Arial" panose="020B0604020202020204" pitchFamily="34" charset="0"/>
              <a:buChar char="•"/>
            </a:pPr>
            <a:r>
              <a:rPr lang="en-US" sz="1375" dirty="0">
                <a:latin typeface="Google Sans SemiBold"/>
                <a:ea typeface="Google Sans SemiBold"/>
                <a:cs typeface="Google Sans SemiBold"/>
                <a:sym typeface="Google Sans SemiBold"/>
              </a:rPr>
              <a:t>The most important features are: “km per hour”, “</a:t>
            </a:r>
            <a:r>
              <a:rPr lang="en-US" sz="1375" dirty="0" err="1">
                <a:latin typeface="Google Sans SemiBold"/>
                <a:ea typeface="Google Sans SemiBold"/>
                <a:cs typeface="Google Sans SemiBold"/>
                <a:sym typeface="Google Sans SemiBold"/>
              </a:rPr>
              <a:t>n_days_after_onboarding</a:t>
            </a:r>
            <a:r>
              <a:rPr lang="en-US" sz="1375" dirty="0">
                <a:latin typeface="Google Sans SemiBold"/>
                <a:ea typeface="Google Sans SemiBold"/>
                <a:cs typeface="Google Sans SemiBold"/>
                <a:sym typeface="Google Sans SemiBold"/>
              </a:rPr>
              <a:t>”, “percent of sessions to the favorite place”</a:t>
            </a:r>
          </a:p>
        </p:txBody>
      </p:sp>
      <p:sp>
        <p:nvSpPr>
          <p:cNvPr id="12" name="Google Shape;420;p17">
            <a:extLst>
              <a:ext uri="{FF2B5EF4-FFF2-40B4-BE49-F238E27FC236}">
                <a16:creationId xmlns:a16="http://schemas.microsoft.com/office/drawing/2014/main" id="{13D6B7FD-B68A-41B1-80EA-659876A0EC53}"/>
              </a:ext>
            </a:extLst>
          </p:cNvPr>
          <p:cNvSpPr txBox="1"/>
          <p:nvPr/>
        </p:nvSpPr>
        <p:spPr>
          <a:xfrm>
            <a:off x="188699" y="8368844"/>
            <a:ext cx="7612372" cy="1155309"/>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00" dirty="0">
                <a:latin typeface="Google Sans SemiBold"/>
                <a:ea typeface="Google Sans SemiBold"/>
                <a:cs typeface="Google Sans SemiBold"/>
                <a:sym typeface="Google Sans SemiBold"/>
              </a:rPr>
              <a:t>The performance of both models is inaccessible and models are not recommended for usage. Additionally the question of data  quality in the dataset was raised due to lot of definitely incorrect values within the dataset. To continue it is suggested to careful investigate existing data, ask provider about its reliability and ask for additional data in order to make </a:t>
            </a:r>
          </a:p>
          <a:p>
            <a:pPr marL="0" lvl="0" indent="0" algn="l" rtl="0">
              <a:lnSpc>
                <a:spcPct val="85000"/>
              </a:lnSpc>
              <a:spcBef>
                <a:spcPts val="0"/>
              </a:spcBef>
              <a:spcAft>
                <a:spcPts val="0"/>
              </a:spcAft>
              <a:buSzPts val="852"/>
              <a:buNone/>
            </a:pPr>
            <a:r>
              <a:rPr lang="en-US" sz="1300" dirty="0">
                <a:latin typeface="Google Sans SemiBold"/>
                <a:ea typeface="Google Sans SemiBold"/>
                <a:cs typeface="Google Sans SemiBold"/>
                <a:sym typeface="Google Sans SemiBold"/>
              </a:rPr>
              <a:t>performance acceptable for implementation</a:t>
            </a:r>
          </a:p>
        </p:txBody>
      </p:sp>
      <p:pic>
        <p:nvPicPr>
          <p:cNvPr id="13" name="Google Shape;151;p8">
            <a:extLst>
              <a:ext uri="{FF2B5EF4-FFF2-40B4-BE49-F238E27FC236}">
                <a16:creationId xmlns:a16="http://schemas.microsoft.com/office/drawing/2014/main" id="{7F6AF333-ECA1-4FBC-A8EF-55C21F9289A1}"/>
              </a:ext>
            </a:extLst>
          </p:cNvPr>
          <p:cNvPicPr preferRelativeResize="0"/>
          <p:nvPr/>
        </p:nvPicPr>
        <p:blipFill>
          <a:blip r:embed="rId3">
            <a:alphaModFix/>
          </a:blip>
          <a:stretch>
            <a:fillRect/>
          </a:stretch>
        </p:blipFill>
        <p:spPr>
          <a:xfrm>
            <a:off x="5636666" y="201695"/>
            <a:ext cx="1947034" cy="562800"/>
          </a:xfrm>
          <a:prstGeom prst="rect">
            <a:avLst/>
          </a:prstGeom>
          <a:noFill/>
          <a:ln>
            <a:noFill/>
          </a:ln>
        </p:spPr>
      </p:pic>
      <p:pic>
        <p:nvPicPr>
          <p:cNvPr id="4" name="Picture 3">
            <a:extLst>
              <a:ext uri="{FF2B5EF4-FFF2-40B4-BE49-F238E27FC236}">
                <a16:creationId xmlns:a16="http://schemas.microsoft.com/office/drawing/2014/main" id="{D7ECB4C2-1ABA-4C31-959B-0202DA8217BD}"/>
              </a:ext>
            </a:extLst>
          </p:cNvPr>
          <p:cNvPicPr>
            <a:picLocks noChangeAspect="1"/>
          </p:cNvPicPr>
          <p:nvPr/>
        </p:nvPicPr>
        <p:blipFill>
          <a:blip r:embed="rId4"/>
          <a:stretch>
            <a:fillRect/>
          </a:stretch>
        </p:blipFill>
        <p:spPr>
          <a:xfrm>
            <a:off x="3316577" y="4896156"/>
            <a:ext cx="4280548" cy="2539308"/>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TotalTime>
  <Words>309</Words>
  <Application>Microsoft Office PowerPoint</Application>
  <PresentationFormat>Custom</PresentationFormat>
  <Paragraphs>11</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Lato</vt:lpstr>
      <vt:lpstr>Work Sans</vt:lpstr>
      <vt:lpstr>Calibri</vt:lpstr>
      <vt:lpstr>Roboto</vt:lpstr>
      <vt:lpstr>PT Sans Narrow</vt:lpstr>
      <vt:lpstr>Arial</vt:lpstr>
      <vt:lpstr>Google Sans</vt:lpstr>
      <vt:lpstr>Google Sans SemiBold</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alpilkin</dc:creator>
  <cp:lastModifiedBy>alpilkin</cp:lastModifiedBy>
  <cp:revision>6</cp:revision>
  <dcterms:modified xsi:type="dcterms:W3CDTF">2023-10-17T13:03:18Z</dcterms:modified>
</cp:coreProperties>
</file>